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401" r:id="rId23"/>
    <p:sldId id="393" r:id="rId24"/>
    <p:sldId id="394" r:id="rId25"/>
    <p:sldId id="395" r:id="rId26"/>
    <p:sldId id="396" r:id="rId27"/>
    <p:sldId id="397" r:id="rId28"/>
    <p:sldId id="399" r:id="rId29"/>
    <p:sldId id="398" r:id="rId30"/>
    <p:sldId id="40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4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_dsvs.zip" TargetMode="External"/><Relationship Id="rId4" Type="http://schemas.openxmlformats.org/officeDocument/2006/relationships/hyperlink" Target="https://github.com/nielshanson/mp_tutorial/raw/master/taxonomic_analysis/code/metapathways_rRNA_to_megan.py" TargetMode="External"/><Relationship Id="rId5" Type="http://schemas.openxmlformats.org/officeDocument/2006/relationships/hyperlink" Target="https://github.com/nielshanson/mp_tutorial/raw/master/taxonomic_analysis/code/metapathways_last_to_megan.py" TargetMode="External"/><Relationship Id="rId6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_csvs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code/mp_tutorial_taxonomic_analysis.R" TargetMode="External"/><Relationship Id="rId4" Type="http://schemas.openxmlformats.org/officeDocument/2006/relationships/hyperlink" Target="https://github.com/nielshanson/mp_tutorial/raw/master/taxonomic_analysis/files/HOT_Sanger_megan.csv.zip" TargetMode="External"/><Relationship Id="rId5" Type="http://schemas.openxmlformats.org/officeDocument/2006/relationships/hyperlink" Target="https://raw.github.com/nielshanson/mp_tutorial/master/taxonomic_analysis/files/HOT_megan_table.txt" TargetMode="External"/><Relationship Id="rId6" Type="http://schemas.openxmlformats.org/officeDocument/2006/relationships/hyperlink" Target="http://ab.inf.uni-tuebingen.de/software/megan5/" TargetMode="External"/><Relationship Id="rId7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aw.github.com/nielshanson/mp_tutorial/master/taxonomic_analysis/files/MetaPathways_Tutorial_Taxonomic_Analysis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400" b="0" dirty="0" smtClean="0"/>
              <a:t>Results</a:t>
            </a:r>
            <a:r>
              <a:rPr lang="en-US" sz="1400" b="0" dirty="0"/>
              <a:t>:  </a:t>
            </a:r>
            <a:r>
              <a:rPr lang="en-US" sz="1400" b="0" dirty="0" smtClean="0">
                <a:hlinkClick r:id="rId2"/>
              </a:rPr>
              <a:t>HOT_Sanger_megan.csv.zip</a:t>
            </a:r>
            <a:r>
              <a:rPr lang="en-US" sz="1400" b="0" dirty="0"/>
              <a:t>, </a:t>
            </a:r>
            <a:r>
              <a:rPr lang="en-US" sz="1400" b="0" dirty="0" err="1">
                <a:hlinkClick r:id="rId3"/>
              </a:rPr>
              <a:t>HOT_Sanger_megan_dsvs.zip</a:t>
            </a:r>
            <a:endParaRPr 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6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HOT_Sanger</a:t>
            </a:r>
            <a:r>
              <a:rPr lang="en-US" sz="1200" dirty="0" smtClean="0">
                <a:latin typeface="Courier"/>
                <a:cs typeface="Courier"/>
              </a:rPr>
              <a:t>/</a:t>
            </a:r>
            <a:r>
              <a:rPr lang="en-US" sz="1200" dirty="0">
                <a:latin typeface="Courier"/>
                <a:cs typeface="Courier"/>
              </a:rPr>
              <a:t>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>
                <a:hlinkClick r:id="rId2"/>
              </a:rPr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3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4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smtClean="0">
                <a:hlinkClick r:id="rId5"/>
              </a:rPr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6"/>
              </a:rPr>
              <a:t>http://ab.inf.uni-tuebingen.de/software/megan5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7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Data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Important to always plot your data to get an idea of relative data ranges</a:t>
            </a:r>
            <a:endParaRPr lang="en-US" sz="20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917778" cy="41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log(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+ 1</a:t>
            </a:r>
            <a:r>
              <a:rPr lang="en-US" sz="1200" dirty="0" smtClean="0">
                <a:latin typeface="Courier"/>
                <a:cs typeface="Courier"/>
              </a:rPr>
              <a:t>) # transpose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38" y="2313214"/>
            <a:ext cx="3983856" cy="39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2" y="2190348"/>
            <a:ext cx="4265676" cy="4207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84" y="2360895"/>
            <a:ext cx="406076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28064"/>
            <a:ext cx="3273690" cy="393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02" y="2528064"/>
            <a:ext cx="3273690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my_colours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</a:t>
            </a:r>
            <a:r>
              <a:rPr lang="en-US" sz="1200" dirty="0" err="1" smtClean="0"/>
              <a:t>brewer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pal</a:t>
            </a:r>
            <a:r>
              <a:rPr lang="en-US" sz="1200" dirty="0" smtClean="0"/>
              <a:t>(8,"Blues") </a:t>
            </a:r>
            <a:r>
              <a:rPr lang="en-US" sz="1200" i="1" dirty="0" smtClean="0"/>
              <a:t># another </a:t>
            </a:r>
            <a:r>
              <a:rPr lang="en-US" sz="1200" i="1" dirty="0" err="1" smtClean="0"/>
              <a:t>colour</a:t>
            </a:r>
            <a:r>
              <a:rPr lang="en-US" sz="1200" i="1" dirty="0" smtClean="0"/>
              <a:t> scheme</a:t>
            </a:r>
            <a:endParaRPr lang="en-US" sz="1200" dirty="0" smtClean="0"/>
          </a:p>
          <a:p>
            <a:r>
              <a:rPr lang="en-US" sz="1200" dirty="0" err="1" smtClean="0"/>
              <a:t>HOT_heat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heatmap</a:t>
            </a:r>
            <a:r>
              <a:rPr lang="en-US" sz="1200" b="1" dirty="0" smtClean="0"/>
              <a:t>.</a:t>
            </a:r>
            <a:r>
              <a:rPr lang="en-US" sz="1200" dirty="0" smtClean="0"/>
              <a:t>2(</a:t>
            </a:r>
            <a:r>
              <a:rPr lang="en-US" sz="1200" b="1" dirty="0" err="1" smtClean="0"/>
              <a:t>as.</a:t>
            </a:r>
            <a:r>
              <a:rPr lang="en-US" sz="1200" dirty="0" err="1" smtClean="0"/>
              <a:t>matrix</a:t>
            </a:r>
            <a:r>
              <a:rPr lang="en-US" sz="1200" dirty="0" smtClean="0"/>
              <a:t>(</a:t>
            </a:r>
            <a:r>
              <a:rPr lang="en-US" sz="1200" dirty="0" err="1" smtClean="0"/>
              <a:t>HOT_data</a:t>
            </a:r>
            <a:r>
              <a:rPr lang="en-US" sz="1200" dirty="0" smtClean="0"/>
              <a:t>), </a:t>
            </a:r>
          </a:p>
          <a:p>
            <a:r>
              <a:rPr lang="en-US" sz="1200" dirty="0" smtClean="0"/>
              <a:t>                                        margin</a:t>
            </a:r>
            <a:r>
              <a:rPr lang="en-US" sz="1200" b="1" dirty="0" smtClean="0"/>
              <a:t>=</a:t>
            </a:r>
            <a:r>
              <a:rPr lang="en-US" sz="1200" dirty="0" smtClean="0"/>
              <a:t>c(14,14), </a:t>
            </a:r>
          </a:p>
          <a:p>
            <a:r>
              <a:rPr lang="en-US" sz="1200" dirty="0" smtClean="0"/>
              <a:t>                                        col</a:t>
            </a:r>
            <a:r>
              <a:rPr lang="en-US" sz="1200" b="1" dirty="0" smtClean="0"/>
              <a:t>=</a:t>
            </a:r>
            <a:r>
              <a:rPr lang="en-US" sz="1200" dirty="0" err="1" smtClean="0"/>
              <a:t>my_colours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 smtClean="0"/>
              <a:t>=</a:t>
            </a:r>
            <a:r>
              <a:rPr lang="en-US" sz="1200" dirty="0" err="1" smtClean="0"/>
              <a:t>bc_dend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trace</a:t>
            </a:r>
            <a:r>
              <a:rPr lang="en-US" sz="1200" b="1" dirty="0" smtClean="0"/>
              <a:t>=</a:t>
            </a:r>
            <a:r>
              <a:rPr lang="en-US" sz="1200" dirty="0" smtClean="0"/>
              <a:t>"none",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 smtClean="0"/>
              <a:t>=</a:t>
            </a:r>
            <a:r>
              <a:rPr lang="en-US" sz="1200" dirty="0" smtClean="0"/>
              <a:t>"black")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05416"/>
            <a:ext cx="3289384" cy="58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41855"/>
            <a:ext cx="324085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71766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# transform our Data from wide to long format</a:t>
            </a:r>
          </a:p>
          <a:p>
            <a:r>
              <a:rPr lang="en-US" sz="1200" dirty="0" err="1"/>
              <a:t>HOT_data$taxa</a:t>
            </a:r>
            <a:r>
              <a:rPr lang="en-US" sz="1200" dirty="0"/>
              <a:t> =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) # add taxa from </a:t>
            </a:r>
            <a:r>
              <a:rPr lang="en-US" sz="1200" dirty="0" err="1"/>
              <a:t>rownames</a:t>
            </a:r>
            <a:r>
              <a:rPr lang="en-US" sz="1200" dirty="0"/>
              <a:t> to Data Frame</a:t>
            </a:r>
          </a:p>
          <a:p>
            <a:r>
              <a:rPr lang="en-US" sz="1200" dirty="0" err="1"/>
              <a:t>HOT_data.m</a:t>
            </a:r>
            <a:r>
              <a:rPr lang="en-US" sz="1200" dirty="0"/>
              <a:t> &lt;- melt(</a:t>
            </a:r>
            <a:r>
              <a:rPr lang="en-US" sz="1200" dirty="0" err="1"/>
              <a:t>HOT_data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)[2] = "sample" # rename variable column to sample</a:t>
            </a:r>
          </a:p>
          <a:p>
            <a:endParaRPr lang="en-US" sz="1200" dirty="0"/>
          </a:p>
          <a:p>
            <a:r>
              <a:rPr lang="en-US" sz="1200" dirty="0"/>
              <a:t># in order to plot things in properly, the order of each variable has to be explicitly set</a:t>
            </a:r>
          </a:p>
          <a:p>
            <a:r>
              <a:rPr lang="en-US" sz="1200" dirty="0" err="1"/>
              <a:t>name_order</a:t>
            </a:r>
            <a:r>
              <a:rPr lang="en-US" sz="1200" dirty="0"/>
              <a:t> &lt;- </a:t>
            </a:r>
            <a:r>
              <a:rPr lang="en-US" sz="1200" dirty="0" err="1"/>
              <a:t>HOT_data.bcdist.ward.fit$labels</a:t>
            </a:r>
            <a:r>
              <a:rPr lang="en-US" sz="1200" dirty="0"/>
              <a:t>[</a:t>
            </a:r>
            <a:r>
              <a:rPr lang="en-US" sz="1200" dirty="0" err="1"/>
              <a:t>HOT_data.bcdist.ward.fit$order</a:t>
            </a:r>
            <a:r>
              <a:rPr lang="en-US" sz="1200" dirty="0"/>
              <a:t>] # get order of samples from clustering</a:t>
            </a:r>
          </a:p>
          <a:p>
            <a:r>
              <a:rPr lang="en-US" sz="1200" dirty="0" err="1"/>
              <a:t>HOT_data.m$sample</a:t>
            </a:r>
            <a:r>
              <a:rPr lang="en-US" sz="1200" dirty="0"/>
              <a:t> &lt;- factor(</a:t>
            </a:r>
            <a:r>
              <a:rPr lang="en-US" sz="1200" dirty="0" err="1"/>
              <a:t>HOT_data.m$sample</a:t>
            </a:r>
            <a:r>
              <a:rPr lang="en-US" sz="1200" dirty="0"/>
              <a:t>, levels=</a:t>
            </a:r>
            <a:r>
              <a:rPr lang="en-US" sz="1200" dirty="0" err="1"/>
              <a:t>name_order</a:t>
            </a:r>
            <a:r>
              <a:rPr lang="en-US" sz="1200" dirty="0"/>
              <a:t>) # set order of samples</a:t>
            </a:r>
          </a:p>
          <a:p>
            <a:r>
              <a:rPr lang="en-US" sz="1200" dirty="0" err="1"/>
              <a:t>HOT_data.m$taxa</a:t>
            </a:r>
            <a:r>
              <a:rPr lang="en-US" sz="1200" dirty="0"/>
              <a:t> &lt;- factor(</a:t>
            </a:r>
            <a:r>
              <a:rPr lang="en-US" sz="1200" dirty="0" err="1"/>
              <a:t>HOT_data.m$taxa</a:t>
            </a:r>
            <a:r>
              <a:rPr lang="en-US" sz="1200" dirty="0"/>
              <a:t>, levels=unique(</a:t>
            </a:r>
            <a:r>
              <a:rPr lang="en-US" sz="1200" dirty="0" err="1"/>
              <a:t>HOT_data.m$taxa</a:t>
            </a:r>
            <a:r>
              <a:rPr lang="en-US" sz="1200" dirty="0"/>
              <a:t>)) # set order of taxa</a:t>
            </a:r>
          </a:p>
          <a:p>
            <a:endParaRPr lang="en-US" sz="1200" dirty="0"/>
          </a:p>
          <a:p>
            <a:r>
              <a:rPr lang="en-US" sz="1200" dirty="0"/>
              <a:t># cut bray-</a:t>
            </a:r>
            <a:r>
              <a:rPr lang="en-US" sz="1200" dirty="0" err="1"/>
              <a:t>curtis</a:t>
            </a:r>
            <a:r>
              <a:rPr lang="en-US" sz="1200" dirty="0"/>
              <a:t> clustering to get groups</a:t>
            </a:r>
          </a:p>
          <a:p>
            <a:r>
              <a:rPr lang="en-US" sz="1200" dirty="0" err="1"/>
              <a:t>bc_ward_groups</a:t>
            </a:r>
            <a:r>
              <a:rPr lang="en-US" sz="1200" dirty="0"/>
              <a:t> &lt;-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HOT_data.bcdist.ward.fit</a:t>
            </a:r>
            <a:r>
              <a:rPr lang="en-US" sz="1200" dirty="0"/>
              <a:t>, h=0.12) # slice </a:t>
            </a:r>
            <a:r>
              <a:rPr lang="en-US" sz="1200" dirty="0" err="1"/>
              <a:t>dendrogram</a:t>
            </a:r>
            <a:r>
              <a:rPr lang="en-US" sz="1200" dirty="0"/>
              <a:t> for groups (</a:t>
            </a:r>
            <a:r>
              <a:rPr lang="en-US" sz="1200" dirty="0" err="1"/>
              <a:t>hight</a:t>
            </a:r>
            <a:r>
              <a:rPr lang="en-US" sz="1200" dirty="0"/>
              <a:t>=0.2)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HOT_data.m$clust_group</a:t>
            </a:r>
            <a:r>
              <a:rPr lang="en-US" sz="1200" dirty="0"/>
              <a:t>) # set group numbers as factors</a:t>
            </a:r>
          </a:p>
          <a:p>
            <a:endParaRPr lang="en-US" sz="1200" dirty="0"/>
          </a:p>
          <a:p>
            <a:r>
              <a:rPr lang="en-US" sz="1200" dirty="0"/>
              <a:t># finally create the bubble plot</a:t>
            </a:r>
          </a:p>
          <a:p>
            <a:r>
              <a:rPr lang="en-US" sz="1200" dirty="0"/>
              <a:t>g &lt;-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HOT_data.m</a:t>
            </a:r>
            <a:r>
              <a:rPr lang="en-US" sz="1200" dirty="0"/>
              <a:t>, value &gt;0), </a:t>
            </a:r>
            <a:r>
              <a:rPr lang="en-US" sz="1200" dirty="0" err="1"/>
              <a:t>aes</a:t>
            </a:r>
            <a:r>
              <a:rPr lang="en-US" sz="1200" dirty="0"/>
              <a:t>(x=sample, y=taxa, color=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(size=value)) # plot the points and scale them to value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theme_bw</a:t>
            </a:r>
            <a:r>
              <a:rPr lang="en-US" sz="1200" dirty="0"/>
              <a:t>() # use a white background</a:t>
            </a:r>
          </a:p>
          <a:p>
            <a:r>
              <a:rPr lang="en-US" sz="1200" dirty="0"/>
              <a:t>g &lt;- g + theme(</a:t>
            </a:r>
            <a:r>
              <a:rPr lang="en-US" sz="1200" dirty="0" err="1"/>
              <a:t>axis.text.x</a:t>
            </a:r>
            <a:r>
              <a:rPr lang="en-US" sz="1200" dirty="0"/>
              <a:t> = </a:t>
            </a:r>
            <a:r>
              <a:rPr lang="en-US" sz="1200" dirty="0" err="1"/>
              <a:t>element_text</a:t>
            </a:r>
            <a:r>
              <a:rPr lang="en-US" sz="1200" dirty="0"/>
              <a:t>(angle = 90, </a:t>
            </a:r>
            <a:r>
              <a:rPr lang="en-US" sz="1200" dirty="0" err="1"/>
              <a:t>vjust</a:t>
            </a:r>
            <a:r>
              <a:rPr lang="en-US" sz="1200" dirty="0"/>
              <a:t> = 0.5, </a:t>
            </a:r>
            <a:r>
              <a:rPr lang="en-US" sz="1200" dirty="0" err="1"/>
              <a:t>hjust</a:t>
            </a:r>
            <a:r>
              <a:rPr lang="en-US" sz="1200" dirty="0"/>
              <a:t> = 1)) # rotate and </a:t>
            </a:r>
            <a:r>
              <a:rPr lang="en-US" sz="1200" dirty="0" err="1"/>
              <a:t>centre</a:t>
            </a:r>
            <a:r>
              <a:rPr lang="en-US" sz="1200" dirty="0"/>
              <a:t> labels</a:t>
            </a:r>
          </a:p>
          <a:p>
            <a:r>
              <a:rPr lang="en-US" sz="1200" dirty="0"/>
              <a:t>g # plot it, whew!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35896" y="1733796"/>
            <a:ext cx="2172907" cy="543076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pgdb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76872"/>
            <a:ext cx="3317275" cy="29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6661</TotalTime>
  <Words>1855</Words>
  <Application>Microsoft Macintosh PowerPoint</Application>
  <PresentationFormat>On-screen Show (4:3)</PresentationFormat>
  <Paragraphs>220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1317</cp:revision>
  <dcterms:created xsi:type="dcterms:W3CDTF">2010-11-16T03:29:29Z</dcterms:created>
  <dcterms:modified xsi:type="dcterms:W3CDTF">2014-02-11T04:37:21Z</dcterms:modified>
</cp:coreProperties>
</file>